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26"/>
  </p:notesMasterIdLst>
  <p:handoutMasterIdLst>
    <p:handoutMasterId r:id="rId27"/>
  </p:handoutMasterIdLst>
  <p:sldIdLst>
    <p:sldId id="341" r:id="rId5"/>
    <p:sldId id="373" r:id="rId6"/>
    <p:sldId id="380" r:id="rId7"/>
    <p:sldId id="383" r:id="rId8"/>
    <p:sldId id="389" r:id="rId9"/>
    <p:sldId id="391" r:id="rId10"/>
    <p:sldId id="397" r:id="rId11"/>
    <p:sldId id="398" r:id="rId12"/>
    <p:sldId id="381" r:id="rId13"/>
    <p:sldId id="388" r:id="rId14"/>
    <p:sldId id="400" r:id="rId15"/>
    <p:sldId id="402" r:id="rId16"/>
    <p:sldId id="399" r:id="rId17"/>
    <p:sldId id="377" r:id="rId18"/>
    <p:sldId id="392" r:id="rId19"/>
    <p:sldId id="393" r:id="rId20"/>
    <p:sldId id="395" r:id="rId21"/>
    <p:sldId id="394" r:id="rId22"/>
    <p:sldId id="396" r:id="rId23"/>
    <p:sldId id="401" r:id="rId24"/>
    <p:sldId id="403"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00" autoAdjust="0"/>
    <p:restoredTop sz="94679" autoAdjust="0"/>
  </p:normalViewPr>
  <p:slideViewPr>
    <p:cSldViewPr snapToGrid="0">
      <p:cViewPr varScale="1">
        <p:scale>
          <a:sx n="81" d="100"/>
          <a:sy n="81" d="100"/>
        </p:scale>
        <p:origin x="144"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4603635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6ADD0BC0-8544-4E4D-9245-C7C860FB46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8782"/>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998581"/>
            <a:ext cx="9144000" cy="1655762"/>
          </a:xfrm>
        </p:spPr>
        <p:txBody>
          <a:bodyPr anchor="ctr"/>
          <a:lstStyle>
            <a:lvl1pPr algn="ctr">
              <a:defRPr sz="4400"/>
            </a:lvl1pPr>
          </a:lstStyle>
          <a:p>
            <a:r>
              <a:rPr lang="en-US" dirty="0"/>
              <a:t>Click to edit Master title style</a:t>
            </a:r>
          </a:p>
        </p:txBody>
      </p:sp>
      <p:sp>
        <p:nvSpPr>
          <p:cNvPr id="3" name="Subtitle 2"/>
          <p:cNvSpPr>
            <a:spLocks noGrp="1"/>
          </p:cNvSpPr>
          <p:nvPr>
            <p:ph type="subTitle" idx="1"/>
          </p:nvPr>
        </p:nvSpPr>
        <p:spPr>
          <a:xfrm>
            <a:off x="1524000" y="4600877"/>
            <a:ext cx="9144000" cy="878305"/>
          </a:xfrm>
        </p:spPr>
        <p:txBody>
          <a:bodyPr anchor="ctr"/>
          <a:lstStyle>
            <a:lvl1pPr marL="0" indent="0" algn="ctr">
              <a:buFont typeface="Arial" panose="020B0604020202020204" pitchFamily="34" charset="0"/>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1">
            <a:extLst>
              <a:ext uri="{FF2B5EF4-FFF2-40B4-BE49-F238E27FC236}">
                <a16:creationId xmlns:a16="http://schemas.microsoft.com/office/drawing/2014/main" id="{3B427162-935A-48C2-944F-83A2D84C249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12698" y="282408"/>
            <a:ext cx="1688937" cy="10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AC727E0A-2B89-4BA1-B4A0-55141AA0B35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613862" y="232829"/>
            <a:ext cx="1369896" cy="106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5920" y="139989"/>
            <a:ext cx="11532992" cy="530024"/>
          </a:xfrm>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335919" y="1091952"/>
            <a:ext cx="11532994" cy="5376341"/>
          </a:xfrm>
        </p:spPr>
        <p:txBody>
          <a:bodyPr/>
          <a:lstStyle>
            <a:lvl1pPr marL="447675" indent="-447675">
              <a:lnSpc>
                <a:spcPct val="120000"/>
              </a:lnSpc>
              <a:spcBef>
                <a:spcPts val="0"/>
              </a:spcBef>
              <a:defRPr sz="2400"/>
            </a:lvl1pPr>
            <a:lvl2pPr marL="809625" indent="-269875">
              <a:lnSpc>
                <a:spcPct val="120000"/>
              </a:lnSpc>
              <a:spcBef>
                <a:spcPts val="0"/>
              </a:spcBef>
              <a:defRPr sz="2000"/>
            </a:lvl2pPr>
            <a:lvl3pPr marL="1162050" indent="-266700">
              <a:lnSpc>
                <a:spcPct val="120000"/>
              </a:lnSpc>
              <a:spcBef>
                <a:spcPts val="0"/>
              </a:spcBef>
              <a:defRPr/>
            </a:lvl3pPr>
            <a:lvl4pPr marL="1438275" indent="-180975">
              <a:lnSpc>
                <a:spcPct val="120000"/>
              </a:lnSpc>
              <a:spcBef>
                <a:spcPts val="0"/>
              </a:spcBef>
              <a:defRPr/>
            </a:lvl4pPr>
            <a:lvl5pPr marL="1704975" indent="-180975">
              <a:lnSpc>
                <a:spcPct val="120000"/>
              </a:lnSpc>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nip Single Corner Rectangle 6">
            <a:extLst>
              <a:ext uri="{FF2B5EF4-FFF2-40B4-BE49-F238E27FC236}">
                <a16:creationId xmlns:a16="http://schemas.microsoft.com/office/drawing/2014/main" id="{9271C7C9-C593-40D0-B03C-B134FAFA2B33}"/>
              </a:ext>
            </a:extLst>
          </p:cNvPr>
          <p:cNvSpPr/>
          <p:nvPr userDrawn="1"/>
        </p:nvSpPr>
        <p:spPr>
          <a:xfrm>
            <a:off x="-7938" y="771476"/>
            <a:ext cx="12207876" cy="134047"/>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5" name="TextBox 2">
            <a:extLst>
              <a:ext uri="{FF2B5EF4-FFF2-40B4-BE49-F238E27FC236}">
                <a16:creationId xmlns:a16="http://schemas.microsoft.com/office/drawing/2014/main" id="{827C6829-1A18-4833-858D-F9026D485E08}"/>
              </a:ext>
            </a:extLst>
          </p:cNvPr>
          <p:cNvSpPr txBox="1">
            <a:spLocks noChangeArrowheads="1"/>
          </p:cNvSpPr>
          <p:nvPr userDrawn="1"/>
        </p:nvSpPr>
        <p:spPr bwMode="auto">
          <a:xfrm>
            <a:off x="11495088" y="6468294"/>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ctr"/>
          <a:lstStyle>
            <a:lvl1pPr algn="ctr">
              <a:defRPr sz="4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8B8D31E-581B-4C4B-A3C2-837FBC894842}"/>
              </a:ext>
            </a:extLst>
          </p:cNvPr>
          <p:cNvSpPr>
            <a:spLocks noGrp="1"/>
          </p:cNvSpPr>
          <p:nvPr>
            <p:ph type="title"/>
          </p:nvPr>
        </p:nvSpPr>
        <p:spPr/>
        <p:txBody>
          <a:bodyPr/>
          <a:lstStyle/>
          <a:p>
            <a:r>
              <a:rPr lang="ko-KR" altLang="en-US"/>
              <a:t>마스터 제목 스타일 편집</a:t>
            </a:r>
            <a:endParaRPr lang="en-US"/>
          </a:p>
        </p:txBody>
      </p:sp>
    </p:spTree>
    <p:extLst>
      <p:ext uri="{BB962C8B-B14F-4D97-AF65-F5344CB8AC3E}">
        <p14:creationId xmlns:p14="http://schemas.microsoft.com/office/powerpoint/2010/main" val="387651707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413885" y="365126"/>
            <a:ext cx="11377061" cy="53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413885" y="1511166"/>
            <a:ext cx="11377061" cy="487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marR="0" lvl="0" indent="-228600" algn="l" defTabSz="914400" rtl="0" eaLnBrk="0" fontAlgn="base" latinLnBrk="0" hangingPunct="0">
              <a:lnSpc>
                <a:spcPct val="90000"/>
              </a:lnSpc>
              <a:spcBef>
                <a:spcPts val="1000"/>
              </a:spcBef>
              <a:spcAft>
                <a:spcPct val="0"/>
              </a:spcAft>
              <a:buClrTx/>
              <a:buSzTx/>
              <a:buFontTx/>
              <a:buBlip>
                <a:blip r:embed="rId6"/>
              </a:buBlip>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Click to edit Master text styles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Second level</a:t>
            </a:r>
          </a:p>
          <a:p>
            <a:pPr marL="1143000" marR="0" lvl="2"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Third level</a:t>
            </a:r>
          </a:p>
          <a:p>
            <a:pPr marL="1600200" marR="0" lvl="3"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Fourth level</a:t>
            </a:r>
          </a:p>
          <a:p>
            <a:pPr marL="2057400" marR="0" lvl="4"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Fifth level</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36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2203853"/>
            <a:ext cx="9144000" cy="1655762"/>
          </a:xfrm>
        </p:spPr>
        <p:txBody>
          <a:bodyPr/>
          <a:lstStyle/>
          <a:p>
            <a:pPr algn="ctr" eaLnBrk="1" hangingPunct="1"/>
            <a:r>
              <a:rPr lang="en-US" sz="3600" dirty="0"/>
              <a:t>Status report of TSG RAN#108</a:t>
            </a:r>
            <a:endParaRPr lang="en-GB" altLang="en-US" sz="3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US" altLang="en-US" b="1" dirty="0">
                <a:latin typeface="Arial" panose="020B0604020202020204" pitchFamily="34" charset="0"/>
                <a:cs typeface="Arial" panose="020B0604020202020204" pitchFamily="34" charset="0"/>
              </a:rPr>
              <a:t>Source: TSG RAN Chair</a:t>
            </a:r>
          </a:p>
        </p:txBody>
      </p:sp>
      <p:sp>
        <p:nvSpPr>
          <p:cNvPr id="5" name="TextBox 4">
            <a:extLst>
              <a:ext uri="{FF2B5EF4-FFF2-40B4-BE49-F238E27FC236}">
                <a16:creationId xmlns:a16="http://schemas.microsoft.com/office/drawing/2014/main" id="{2F6F692B-22EC-4B6B-A8EE-CE96B89DE7B2}"/>
              </a:ext>
            </a:extLst>
          </p:cNvPr>
          <p:cNvSpPr txBox="1"/>
          <p:nvPr/>
        </p:nvSpPr>
        <p:spPr>
          <a:xfrm>
            <a:off x="9697221" y="5668720"/>
            <a:ext cx="1941557" cy="646331"/>
          </a:xfrm>
          <a:prstGeom prst="rect">
            <a:avLst/>
          </a:prstGeom>
          <a:noFill/>
        </p:spPr>
        <p:txBody>
          <a:bodyPr wrap="none" rtlCol="0">
            <a:spAutoFit/>
          </a:bodyPr>
          <a:lstStyle/>
          <a:p>
            <a:r>
              <a:rPr lang="en-US" dirty="0"/>
              <a:t>Agenda Item: 4.7</a:t>
            </a:r>
          </a:p>
          <a:p>
            <a:r>
              <a:rPr lang="en-US" dirty="0"/>
              <a:t>SP-250800</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A9DA5-D405-BD2E-82BE-4D1C5EF53405}"/>
            </a:ext>
          </a:extLst>
        </p:cNvPr>
        <p:cNvGrpSpPr/>
        <p:nvPr/>
      </p:nvGrpSpPr>
      <p:grpSpPr>
        <a:xfrm>
          <a:off x="0" y="0"/>
          <a:ext cx="0" cy="0"/>
          <a:chOff x="0" y="0"/>
          <a:chExt cx="0" cy="0"/>
        </a:xfrm>
      </p:grpSpPr>
      <p:sp>
        <p:nvSpPr>
          <p:cNvPr id="3" name="제목 2">
            <a:extLst>
              <a:ext uri="{FF2B5EF4-FFF2-40B4-BE49-F238E27FC236}">
                <a16:creationId xmlns:a16="http://schemas.microsoft.com/office/drawing/2014/main" id="{D39BA31E-DDFB-65EC-FA58-76DC52BF625C}"/>
              </a:ext>
            </a:extLst>
          </p:cNvPr>
          <p:cNvSpPr>
            <a:spLocks noGrp="1"/>
          </p:cNvSpPr>
          <p:nvPr>
            <p:ph type="title"/>
          </p:nvPr>
        </p:nvSpPr>
        <p:spPr/>
        <p:txBody>
          <a:bodyPr/>
          <a:lstStyle/>
          <a:p>
            <a:r>
              <a:rPr lang="en-US" dirty="0"/>
              <a:t>LS to ITU on IMT2030 Minimum TPR</a:t>
            </a:r>
          </a:p>
        </p:txBody>
      </p:sp>
      <p:sp>
        <p:nvSpPr>
          <p:cNvPr id="4" name="내용 개체 틀 3">
            <a:extLst>
              <a:ext uri="{FF2B5EF4-FFF2-40B4-BE49-F238E27FC236}">
                <a16:creationId xmlns:a16="http://schemas.microsoft.com/office/drawing/2014/main" id="{986BC672-7CAD-096C-8D56-CE23DC3F6875}"/>
              </a:ext>
            </a:extLst>
          </p:cNvPr>
          <p:cNvSpPr>
            <a:spLocks noGrp="1"/>
          </p:cNvSpPr>
          <p:nvPr>
            <p:ph idx="1"/>
          </p:nvPr>
        </p:nvSpPr>
        <p:spPr/>
        <p:txBody>
          <a:bodyPr/>
          <a:lstStyle/>
          <a:p>
            <a:r>
              <a:rPr lang="en-GB" dirty="0"/>
              <a:t>Further response on the proposed candidate items and values for IMT-2030 minimum technical performance requirement to ITU LS in RP-243202 was approved in RP-251825 </a:t>
            </a:r>
          </a:p>
          <a:p>
            <a:pPr lvl="1"/>
            <a:r>
              <a:rPr lang="en-US" dirty="0"/>
              <a:t>RP‑251825	 Reply LS to ITU-R WP5D/TEMP/167 =RP-243202 on Minimum requirements related to technical performance for IMT-2030 radio interface(s) (to: ITU-R WP5D; cc: -; contact: CMCC)</a:t>
            </a:r>
          </a:p>
          <a:p>
            <a:endParaRPr lang="en-US" dirty="0"/>
          </a:p>
        </p:txBody>
      </p:sp>
    </p:spTree>
    <p:extLst>
      <p:ext uri="{BB962C8B-B14F-4D97-AF65-F5344CB8AC3E}">
        <p14:creationId xmlns:p14="http://schemas.microsoft.com/office/powerpoint/2010/main" val="416234779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C10FE-385C-9114-FAEF-7426A68645BD}"/>
            </a:ext>
          </a:extLst>
        </p:cNvPr>
        <p:cNvGrpSpPr/>
        <p:nvPr/>
      </p:nvGrpSpPr>
      <p:grpSpPr>
        <a:xfrm>
          <a:off x="0" y="0"/>
          <a:ext cx="0" cy="0"/>
          <a:chOff x="0" y="0"/>
          <a:chExt cx="0" cy="0"/>
        </a:xfrm>
      </p:grpSpPr>
      <p:sp>
        <p:nvSpPr>
          <p:cNvPr id="4" name="제목 3">
            <a:extLst>
              <a:ext uri="{FF2B5EF4-FFF2-40B4-BE49-F238E27FC236}">
                <a16:creationId xmlns:a16="http://schemas.microsoft.com/office/drawing/2014/main" id="{E6970F16-936D-9AE7-3C8F-35A1969AD5A1}"/>
              </a:ext>
            </a:extLst>
          </p:cNvPr>
          <p:cNvSpPr>
            <a:spLocks noGrp="1"/>
          </p:cNvSpPr>
          <p:nvPr>
            <p:ph type="title"/>
          </p:nvPr>
        </p:nvSpPr>
        <p:spPr/>
        <p:txBody>
          <a:bodyPr/>
          <a:lstStyle/>
          <a:p>
            <a:pPr marL="539750" indent="-539750">
              <a:spcBef>
                <a:spcPts val="600"/>
              </a:spcBef>
              <a:spcAft>
                <a:spcPts val="600"/>
              </a:spcAft>
            </a:pPr>
            <a:r>
              <a:rPr lang="en-US" dirty="0"/>
              <a:t>Other Matters</a:t>
            </a:r>
            <a:endParaRPr lang="en-US" sz="4000" dirty="0"/>
          </a:p>
        </p:txBody>
      </p:sp>
    </p:spTree>
    <p:extLst>
      <p:ext uri="{BB962C8B-B14F-4D97-AF65-F5344CB8AC3E}">
        <p14:creationId xmlns:p14="http://schemas.microsoft.com/office/powerpoint/2010/main" val="338307528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663D9-565F-E284-9328-C19278D577E4}"/>
              </a:ext>
            </a:extLst>
          </p:cNvPr>
          <p:cNvSpPr>
            <a:spLocks noGrp="1"/>
          </p:cNvSpPr>
          <p:nvPr>
            <p:ph type="title"/>
          </p:nvPr>
        </p:nvSpPr>
        <p:spPr/>
        <p:txBody>
          <a:bodyPr/>
          <a:lstStyle/>
          <a:p>
            <a:r>
              <a:rPr lang="en-GB" dirty="0"/>
              <a:t>PWS</a:t>
            </a:r>
            <a:r>
              <a:rPr lang="en-US" i="1" dirty="0"/>
              <a:t> </a:t>
            </a:r>
            <a:r>
              <a:rPr lang="en-GB"/>
              <a:t>over Satellite </a:t>
            </a:r>
            <a:r>
              <a:rPr lang="en-GB" dirty="0"/>
              <a:t>NG-RAN in Rel-17 and 18</a:t>
            </a:r>
            <a:endParaRPr lang="en-US" dirty="0"/>
          </a:p>
        </p:txBody>
      </p:sp>
      <p:sp>
        <p:nvSpPr>
          <p:cNvPr id="3" name="Content Placeholder 2">
            <a:extLst>
              <a:ext uri="{FF2B5EF4-FFF2-40B4-BE49-F238E27FC236}">
                <a16:creationId xmlns:a16="http://schemas.microsoft.com/office/drawing/2014/main" id="{E06F4F05-FABB-267E-C2E4-1A02C7A9EA64}"/>
              </a:ext>
            </a:extLst>
          </p:cNvPr>
          <p:cNvSpPr>
            <a:spLocks noGrp="1"/>
          </p:cNvSpPr>
          <p:nvPr>
            <p:ph idx="1"/>
          </p:nvPr>
        </p:nvSpPr>
        <p:spPr/>
        <p:txBody>
          <a:bodyPr/>
          <a:lstStyle/>
          <a:p>
            <a:r>
              <a:rPr lang="en-US" dirty="0"/>
              <a:t>RAN received incoming LS in RP-250850 on </a:t>
            </a:r>
            <a:r>
              <a:rPr lang="en-GB" dirty="0"/>
              <a:t>stage 1 requirements to support PWS over satellite NG-RAN in Rel-17</a:t>
            </a:r>
            <a:endParaRPr lang="en-US" dirty="0"/>
          </a:p>
          <a:p>
            <a:pPr lvl="1"/>
            <a:r>
              <a:rPr lang="en-GB" dirty="0"/>
              <a:t>RP-250850	Reply LS to S1-252393 on stage 1 requirements to support PWS over satellite NG-RAN in Rel-17 (R3-253867; to: SA1, CT1, RAN2; cc: SA2, CT4, RAN, SA; contact: Ericsson)</a:t>
            </a:r>
          </a:p>
          <a:p>
            <a:endParaRPr lang="en-GB" dirty="0"/>
          </a:p>
          <a:p>
            <a:r>
              <a:rPr lang="en-US" dirty="0"/>
              <a:t>RAN discussed the issue from a RAN perspective and concluded that the issue identified by CT1 might not have impact on the NG-RAN, and thus the removal of PWS support for satellite NG-RAN in Rel-17 and Rel-18 need further assessment.</a:t>
            </a:r>
          </a:p>
          <a:p>
            <a:pPr lvl="1"/>
            <a:endParaRPr lang="en-US" dirty="0"/>
          </a:p>
        </p:txBody>
      </p:sp>
    </p:spTree>
    <p:extLst>
      <p:ext uri="{BB962C8B-B14F-4D97-AF65-F5344CB8AC3E}">
        <p14:creationId xmlns:p14="http://schemas.microsoft.com/office/powerpoint/2010/main" val="86736846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374FD-C468-04DE-5936-206825AEC90B}"/>
              </a:ext>
            </a:extLst>
          </p:cNvPr>
          <p:cNvSpPr>
            <a:spLocks noGrp="1"/>
          </p:cNvSpPr>
          <p:nvPr>
            <p:ph type="title"/>
          </p:nvPr>
        </p:nvSpPr>
        <p:spPr/>
        <p:txBody>
          <a:bodyPr/>
          <a:lstStyle/>
          <a:p>
            <a:r>
              <a:rPr lang="en-US" dirty="0"/>
              <a:t>3GPP / O-RAN</a:t>
            </a:r>
          </a:p>
        </p:txBody>
      </p:sp>
      <p:sp>
        <p:nvSpPr>
          <p:cNvPr id="3" name="Content Placeholder 2">
            <a:extLst>
              <a:ext uri="{FF2B5EF4-FFF2-40B4-BE49-F238E27FC236}">
                <a16:creationId xmlns:a16="http://schemas.microsoft.com/office/drawing/2014/main" id="{8739DE88-3E54-FC3E-2DF8-3991F597CD90}"/>
              </a:ext>
            </a:extLst>
          </p:cNvPr>
          <p:cNvSpPr>
            <a:spLocks noGrp="1"/>
          </p:cNvSpPr>
          <p:nvPr>
            <p:ph idx="1"/>
          </p:nvPr>
        </p:nvSpPr>
        <p:spPr/>
        <p:txBody>
          <a:bodyPr/>
          <a:lstStyle/>
          <a:p>
            <a:r>
              <a:rPr lang="en-US" dirty="0"/>
              <a:t>With regards to the incoming LS (RP-251774) on </a:t>
            </a:r>
            <a:r>
              <a:rPr lang="it-IT" dirty="0"/>
              <a:t>3GPP/O-RAN 6G Collaboration from O-RAN, the following way forward on 6G fronthaul was drafted in RP-251876</a:t>
            </a:r>
          </a:p>
          <a:p>
            <a:pPr lvl="1"/>
            <a:endParaRPr lang="it-IT" dirty="0"/>
          </a:p>
          <a:p>
            <a:pPr lvl="1"/>
            <a:endParaRPr lang="it-IT" dirty="0"/>
          </a:p>
          <a:p>
            <a:pPr lvl="1"/>
            <a:endParaRPr lang="it-IT" dirty="0"/>
          </a:p>
          <a:p>
            <a:pPr lvl="1"/>
            <a:endParaRPr lang="it-IT" dirty="0"/>
          </a:p>
          <a:p>
            <a:pPr lvl="1"/>
            <a:endParaRPr lang="it-IT" dirty="0"/>
          </a:p>
          <a:p>
            <a:pPr lvl="1"/>
            <a:endParaRPr lang="it-IT" dirty="0"/>
          </a:p>
          <a:p>
            <a:pPr lvl="1"/>
            <a:endParaRPr lang="it-IT" dirty="0"/>
          </a:p>
          <a:p>
            <a:pPr lvl="1"/>
            <a:endParaRPr lang="it-IT" dirty="0"/>
          </a:p>
          <a:p>
            <a:pPr lvl="1"/>
            <a:endParaRPr lang="it-IT" dirty="0"/>
          </a:p>
          <a:p>
            <a:pPr lvl="1"/>
            <a:endParaRPr lang="it-IT" dirty="0"/>
          </a:p>
          <a:p>
            <a:pPr lvl="1"/>
            <a:endParaRPr lang="it-IT" dirty="0"/>
          </a:p>
          <a:p>
            <a:pPr lvl="1"/>
            <a:r>
              <a:rPr lang="it-IT" dirty="0"/>
              <a:t>RP-251876 </a:t>
            </a:r>
            <a:r>
              <a:rPr lang="en-GB" dirty="0"/>
              <a:t>was noted and will be used as starting point for further discussions in RAN #109</a:t>
            </a:r>
            <a:endParaRPr lang="en-US" dirty="0"/>
          </a:p>
        </p:txBody>
      </p:sp>
      <p:graphicFrame>
        <p:nvGraphicFramePr>
          <p:cNvPr id="4" name="Table 3">
            <a:extLst>
              <a:ext uri="{FF2B5EF4-FFF2-40B4-BE49-F238E27FC236}">
                <a16:creationId xmlns:a16="http://schemas.microsoft.com/office/drawing/2014/main" id="{1ADE31C6-A29A-96B7-B692-D0B189B32845}"/>
              </a:ext>
            </a:extLst>
          </p:cNvPr>
          <p:cNvGraphicFramePr>
            <a:graphicFrameLocks noGrp="1"/>
          </p:cNvGraphicFramePr>
          <p:nvPr>
            <p:extLst>
              <p:ext uri="{D42A27DB-BD31-4B8C-83A1-F6EECF244321}">
                <p14:modId xmlns:p14="http://schemas.microsoft.com/office/powerpoint/2010/main" val="2175848819"/>
              </p:ext>
            </p:extLst>
          </p:nvPr>
        </p:nvGraphicFramePr>
        <p:xfrm>
          <a:off x="771832" y="2269314"/>
          <a:ext cx="10565745" cy="3602921"/>
        </p:xfrm>
        <a:graphic>
          <a:graphicData uri="http://schemas.openxmlformats.org/drawingml/2006/table">
            <a:tbl>
              <a:tblPr firstRow="1" bandRow="1">
                <a:tableStyleId>{5C22544A-7EE6-4342-B048-85BDC9FD1C3A}</a:tableStyleId>
              </a:tblPr>
              <a:tblGrid>
                <a:gridCol w="10565745">
                  <a:extLst>
                    <a:ext uri="{9D8B030D-6E8A-4147-A177-3AD203B41FA5}">
                      <a16:colId xmlns:a16="http://schemas.microsoft.com/office/drawing/2014/main" val="1299986560"/>
                    </a:ext>
                  </a:extLst>
                </a:gridCol>
              </a:tblGrid>
              <a:tr h="3602921">
                <a:tc>
                  <a: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FF0000"/>
                          </a:solidFill>
                          <a:effectLst/>
                          <a:uLnTx/>
                          <a:uFillTx/>
                          <a:latin typeface="Aptos" panose="02110004020202020204"/>
                          <a:ea typeface="+mn-ea"/>
                          <a:cs typeface="+mn-cs"/>
                        </a:rPr>
                        <a:t>Take the following as a basis for further discussions aiming at a resolution at RAN#109 to aid 6G architecture studies in RAN3:</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FF0000"/>
                          </a:solidFill>
                          <a:effectLst/>
                          <a:uLnTx/>
                          <a:uFillTx/>
                          <a:latin typeface="Aptos" panose="02110004020202020204"/>
                          <a:ea typeface="+mn-ea"/>
                          <a:cs typeface="+mn-cs"/>
                        </a:rPr>
                        <a:t>3GPP specifies the 6G air interface [without restrictions from fronthaul design]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FF0000"/>
                          </a:solidFill>
                          <a:effectLst/>
                          <a:uLnTx/>
                          <a:uFillTx/>
                          <a:latin typeface="Aptos" panose="02110004020202020204"/>
                          <a:ea typeface="+mn-ea"/>
                          <a:cs typeface="+mn-cs"/>
                        </a:rPr>
                        <a:t>[It is expected that 6G fronthaul design in O-RAN Alliance will be based on the 6G air interface designed by 3GPP]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FF0000"/>
                          </a:solidFill>
                          <a:effectLst/>
                          <a:uLnTx/>
                          <a:uFillTx/>
                          <a:latin typeface="Aptos" panose="02110004020202020204"/>
                          <a:ea typeface="+mn-ea"/>
                          <a:cs typeface="+mn-cs"/>
                        </a:rPr>
                        <a:t>3GPP to capture the following in a normative Annex of TSxx.401 (RAN3) or TSxx.300 (RAN2)</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0000"/>
                          </a:solidFill>
                          <a:effectLst/>
                          <a:uLnTx/>
                          <a:uFillTx/>
                          <a:latin typeface="Aptos" panose="02110004020202020204"/>
                          <a:ea typeface="+mn-ea"/>
                          <a:cs typeface="+mn-cs"/>
                        </a:rPr>
                        <a:t>“</a:t>
                      </a:r>
                      <a:r>
                        <a:rPr kumimoji="0" lang="en-GB" sz="1800" b="0" i="1" u="none" strike="noStrike" kern="1200" cap="none" spc="0" normalizeH="0" baseline="0" noProof="0" dirty="0">
                          <a:ln>
                            <a:noFill/>
                          </a:ln>
                          <a:solidFill>
                            <a:srgbClr val="FF0000"/>
                          </a:solidFill>
                          <a:effectLst/>
                          <a:uLnTx/>
                          <a:uFillTx/>
                          <a:latin typeface="Aptos" panose="02110004020202020204"/>
                          <a:ea typeface="+mn-ea"/>
                          <a:cs typeface="+mn-cs"/>
                        </a:rPr>
                        <a:t>6G </a:t>
                      </a:r>
                      <a:r>
                        <a:rPr kumimoji="0" lang="en-GB" sz="1800" b="0" i="1" u="none" strike="noStrike" kern="1200" cap="none" spc="0" normalizeH="0" baseline="0" noProof="0" dirty="0" err="1">
                          <a:ln>
                            <a:noFill/>
                          </a:ln>
                          <a:solidFill>
                            <a:srgbClr val="FF0000"/>
                          </a:solidFill>
                          <a:effectLst/>
                          <a:uLnTx/>
                          <a:uFillTx/>
                          <a:latin typeface="Aptos" panose="02110004020202020204"/>
                          <a:ea typeface="+mn-ea"/>
                          <a:cs typeface="+mn-cs"/>
                        </a:rPr>
                        <a:t>NodeB</a:t>
                      </a:r>
                      <a:r>
                        <a:rPr kumimoji="0" lang="en-GB" sz="1800" b="0" i="1" u="none" strike="noStrike" kern="1200" cap="none" spc="0" normalizeH="0" baseline="0" noProof="0" dirty="0">
                          <a:ln>
                            <a:noFill/>
                          </a:ln>
                          <a:solidFill>
                            <a:srgbClr val="FF0000"/>
                          </a:solidFill>
                          <a:effectLst/>
                          <a:uLnTx/>
                          <a:uFillTx/>
                          <a:latin typeface="Aptos" panose="02110004020202020204"/>
                          <a:ea typeface="+mn-ea"/>
                          <a:cs typeface="+mn-cs"/>
                        </a:rPr>
                        <a:t> architecture includes a distinct logical Radio Unit (RU).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800" b="0" i="1" u="none" strike="noStrike" kern="1200" cap="none" spc="0" normalizeH="0" baseline="0" noProof="0" dirty="0">
                          <a:ln>
                            <a:noFill/>
                          </a:ln>
                          <a:solidFill>
                            <a:srgbClr val="FF0000"/>
                          </a:solidFill>
                          <a:effectLst/>
                          <a:uLnTx/>
                          <a:uFillTx/>
                          <a:latin typeface="Aptos" panose="02110004020202020204"/>
                          <a:ea typeface="+mn-ea"/>
                          <a:cs typeface="+mn-cs"/>
                        </a:rPr>
                        <a:t>The functions hosted by the RU as well as the interface between RU and other parts of 6G </a:t>
                      </a:r>
                      <a:r>
                        <a:rPr kumimoji="0" lang="en-GB" sz="1800" b="0" i="1" u="none" strike="noStrike" kern="1200" cap="none" spc="0" normalizeH="0" baseline="0" noProof="0" dirty="0" err="1">
                          <a:ln>
                            <a:noFill/>
                          </a:ln>
                          <a:solidFill>
                            <a:srgbClr val="FF0000"/>
                          </a:solidFill>
                          <a:effectLst/>
                          <a:uLnTx/>
                          <a:uFillTx/>
                          <a:latin typeface="Aptos" panose="02110004020202020204"/>
                          <a:ea typeface="+mn-ea"/>
                          <a:cs typeface="+mn-cs"/>
                        </a:rPr>
                        <a:t>NodeB</a:t>
                      </a:r>
                      <a:r>
                        <a:rPr kumimoji="0" lang="en-GB" sz="1800" b="0" i="1" u="none" strike="noStrike" kern="1200" cap="none" spc="0" normalizeH="0" baseline="0" noProof="0" dirty="0">
                          <a:ln>
                            <a:noFill/>
                          </a:ln>
                          <a:solidFill>
                            <a:srgbClr val="FF0000"/>
                          </a:solidFill>
                          <a:effectLst/>
                          <a:uLnTx/>
                          <a:uFillTx/>
                          <a:latin typeface="Aptos" panose="02110004020202020204"/>
                          <a:ea typeface="+mn-ea"/>
                          <a:cs typeface="+mn-cs"/>
                        </a:rPr>
                        <a:t> are not specified in 3GPP.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800" b="0" i="1" u="none" strike="noStrike" kern="1200" cap="none" spc="0" normalizeH="0" baseline="0" noProof="0" dirty="0">
                          <a:ln>
                            <a:noFill/>
                          </a:ln>
                          <a:solidFill>
                            <a:srgbClr val="FF0000"/>
                          </a:solidFill>
                          <a:effectLst/>
                          <a:uLnTx/>
                          <a:uFillTx/>
                          <a:latin typeface="Aptos" panose="02110004020202020204"/>
                          <a:ea typeface="+mn-ea"/>
                          <a:cs typeface="+mn-cs"/>
                        </a:rPr>
                        <a:t>[Note: Implementation of this interface can be according to proprietary solution(s), or standardized solutions as specified in O-RAN ALLIANCE”]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3395843"/>
                  </a:ext>
                </a:extLst>
              </a:tr>
            </a:tbl>
          </a:graphicData>
        </a:graphic>
      </p:graphicFrame>
    </p:spTree>
    <p:extLst>
      <p:ext uri="{BB962C8B-B14F-4D97-AF65-F5344CB8AC3E}">
        <p14:creationId xmlns:p14="http://schemas.microsoft.com/office/powerpoint/2010/main" val="246902162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3D60B931-BF1C-47ED-ADA7-6C05647495A3}"/>
              </a:ext>
            </a:extLst>
          </p:cNvPr>
          <p:cNvSpPr>
            <a:spLocks noGrp="1"/>
          </p:cNvSpPr>
          <p:nvPr>
            <p:ph type="title"/>
          </p:nvPr>
        </p:nvSpPr>
        <p:spPr/>
        <p:txBody>
          <a:bodyPr/>
          <a:lstStyle/>
          <a:p>
            <a:r>
              <a:rPr lang="en-US" dirty="0"/>
              <a:t>Questions?</a:t>
            </a:r>
          </a:p>
        </p:txBody>
      </p:sp>
    </p:spTree>
    <p:extLst>
      <p:ext uri="{BB962C8B-B14F-4D97-AF65-F5344CB8AC3E}">
        <p14:creationId xmlns:p14="http://schemas.microsoft.com/office/powerpoint/2010/main" val="286953523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A3D20-4711-1E66-9F29-37AE092F8102}"/>
            </a:ext>
          </a:extLst>
        </p:cNvPr>
        <p:cNvGrpSpPr/>
        <p:nvPr/>
      </p:nvGrpSpPr>
      <p:grpSpPr>
        <a:xfrm>
          <a:off x="0" y="0"/>
          <a:ext cx="0" cy="0"/>
          <a:chOff x="0" y="0"/>
          <a:chExt cx="0" cy="0"/>
        </a:xfrm>
      </p:grpSpPr>
      <p:sp>
        <p:nvSpPr>
          <p:cNvPr id="3" name="제목 2">
            <a:extLst>
              <a:ext uri="{FF2B5EF4-FFF2-40B4-BE49-F238E27FC236}">
                <a16:creationId xmlns:a16="http://schemas.microsoft.com/office/drawing/2014/main" id="{27FE163F-E224-6509-00F8-62F37F07296C}"/>
              </a:ext>
            </a:extLst>
          </p:cNvPr>
          <p:cNvSpPr>
            <a:spLocks noGrp="1"/>
          </p:cNvSpPr>
          <p:nvPr>
            <p:ph type="title"/>
          </p:nvPr>
        </p:nvSpPr>
        <p:spPr/>
        <p:txBody>
          <a:bodyPr/>
          <a:lstStyle/>
          <a:p>
            <a:r>
              <a:rPr lang="en-US" dirty="0"/>
              <a:t>Rel-20 AI/ML Air Interface </a:t>
            </a:r>
            <a:r>
              <a:rPr lang="en-US" sz="2400" dirty="0"/>
              <a:t>(SA relevant objectives) </a:t>
            </a:r>
            <a:endParaRPr lang="en-US" dirty="0"/>
          </a:p>
        </p:txBody>
      </p:sp>
      <p:sp>
        <p:nvSpPr>
          <p:cNvPr id="4" name="내용 개체 틀 3">
            <a:extLst>
              <a:ext uri="{FF2B5EF4-FFF2-40B4-BE49-F238E27FC236}">
                <a16:creationId xmlns:a16="http://schemas.microsoft.com/office/drawing/2014/main" id="{F0604B3B-D83B-DC9B-AEF0-8FF0BC8724D8}"/>
              </a:ext>
            </a:extLst>
          </p:cNvPr>
          <p:cNvSpPr>
            <a:spLocks noGrp="1"/>
          </p:cNvSpPr>
          <p:nvPr>
            <p:ph idx="1"/>
          </p:nvPr>
        </p:nvSpPr>
        <p:spPr/>
        <p:txBody>
          <a:bodyPr/>
          <a:lstStyle/>
          <a:p>
            <a:r>
              <a:rPr lang="en-US" b="1" dirty="0"/>
              <a:t>Inter-vendor training collaboration</a:t>
            </a:r>
            <a:r>
              <a:rPr lang="en-US" dirty="0"/>
              <a:t> for two-sided AI/ML models </a:t>
            </a:r>
          </a:p>
          <a:p>
            <a:pPr lvl="1"/>
            <a:r>
              <a:rPr lang="en-US" dirty="0"/>
              <a:t>Fully defined/specified reference model (“Direction C”) with RAN1 scalability study outcome taken into account [RAN4/RAN1] – check-point in RAN#110 upon RAN4 feedback</a:t>
            </a:r>
          </a:p>
          <a:p>
            <a:pPr lvl="2"/>
            <a:r>
              <a:rPr lang="en-US" dirty="0"/>
              <a:t>Specification of standardized encoder model structure plus parameter exchange (“Direction A, sub-option 3a-1” without target CSI sharing) leveraging defined/reference model of “Direction C” and taking RAN1 scalability study outcome into account [RAN4/RAN1/RAN2/RAN3] – check-point in RAN#110 upon </a:t>
            </a:r>
            <a:r>
              <a:rPr lang="en-US" dirty="0">
                <a:solidFill>
                  <a:srgbClr val="FF0000"/>
                </a:solidFill>
              </a:rPr>
              <a:t>SA WG feedback</a:t>
            </a:r>
          </a:p>
          <a:p>
            <a:pPr lvl="1"/>
            <a:r>
              <a:rPr lang="en-US" dirty="0"/>
              <a:t>Specification of standardized dataset format/content plus dataset exchange (“Direction A, sub-option 4-1”) [RAN1/RAN2/RAN3/RAN4] – check-point in RAN#110 upon </a:t>
            </a:r>
            <a:r>
              <a:rPr lang="en-US" dirty="0">
                <a:solidFill>
                  <a:srgbClr val="FF0000"/>
                </a:solidFill>
              </a:rPr>
              <a:t>SA WG feedback</a:t>
            </a:r>
          </a:p>
          <a:p>
            <a:r>
              <a:rPr lang="en-US" b="1" dirty="0"/>
              <a:t>Data collection </a:t>
            </a:r>
            <a:r>
              <a:rPr lang="en-US" dirty="0"/>
              <a:t>[RAN2]:</a:t>
            </a:r>
          </a:p>
          <a:p>
            <a:pPr lvl="1"/>
            <a:r>
              <a:rPr lang="en-US" dirty="0"/>
              <a:t>Further study and specify if deemed necessary, standards-based UE data collection at least for UE-side model training in close collaboration with SA WGs and taking into account the agreed principles during the Rel-19 study – check-point in RAN#110 based on </a:t>
            </a:r>
            <a:r>
              <a:rPr lang="en-US" dirty="0">
                <a:solidFill>
                  <a:srgbClr val="FF0000"/>
                </a:solidFill>
              </a:rPr>
              <a:t>SA WG feedback and SA2 study on data collection</a:t>
            </a:r>
          </a:p>
          <a:p>
            <a:pPr marL="0" indent="0">
              <a:buNone/>
            </a:pPr>
            <a:endParaRPr lang="en-US" dirty="0"/>
          </a:p>
        </p:txBody>
      </p:sp>
    </p:spTree>
    <p:extLst>
      <p:ext uri="{BB962C8B-B14F-4D97-AF65-F5344CB8AC3E}">
        <p14:creationId xmlns:p14="http://schemas.microsoft.com/office/powerpoint/2010/main" val="354627697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20A44-8501-1DD7-8F5D-543F22B283B4}"/>
              </a:ext>
            </a:extLst>
          </p:cNvPr>
          <p:cNvSpPr>
            <a:spLocks noGrp="1"/>
          </p:cNvSpPr>
          <p:nvPr>
            <p:ph type="title"/>
          </p:nvPr>
        </p:nvSpPr>
        <p:spPr/>
        <p:txBody>
          <a:bodyPr/>
          <a:lstStyle/>
          <a:p>
            <a:r>
              <a:rPr lang="en-US" dirty="0"/>
              <a:t>Rel-20 </a:t>
            </a:r>
            <a:r>
              <a:rPr lang="en-GB" dirty="0"/>
              <a:t>NTN for IoT Phase 4 </a:t>
            </a:r>
            <a:r>
              <a:rPr lang="en-US" sz="2400" dirty="0"/>
              <a:t>(SA relevant objectives) </a:t>
            </a:r>
            <a:endParaRPr lang="en-US" dirty="0"/>
          </a:p>
        </p:txBody>
      </p:sp>
      <p:sp>
        <p:nvSpPr>
          <p:cNvPr id="3" name="Content Placeholder 2">
            <a:extLst>
              <a:ext uri="{FF2B5EF4-FFF2-40B4-BE49-F238E27FC236}">
                <a16:creationId xmlns:a16="http://schemas.microsoft.com/office/drawing/2014/main" id="{2A0FDAC2-D0F3-9EE6-914A-31673F98E9F4}"/>
              </a:ext>
            </a:extLst>
          </p:cNvPr>
          <p:cNvSpPr>
            <a:spLocks noGrp="1"/>
          </p:cNvSpPr>
          <p:nvPr>
            <p:ph idx="1"/>
          </p:nvPr>
        </p:nvSpPr>
        <p:spPr/>
        <p:txBody>
          <a:bodyPr/>
          <a:lstStyle/>
          <a:p>
            <a:pPr lvl="0" fontAlgn="auto" hangingPunct="1"/>
            <a:r>
              <a:rPr lang="en-GB" sz="2200" dirty="0"/>
              <a:t>Down-select between CP and UP solutions for voice support over NB-IoT-NTN until RAN#110 [RAN2]</a:t>
            </a:r>
            <a:endParaRPr lang="en-US" sz="2200" dirty="0"/>
          </a:p>
          <a:p>
            <a:pPr lvl="1" fontAlgn="auto" hangingPunct="1"/>
            <a:r>
              <a:rPr lang="en-GB" dirty="0">
                <a:solidFill>
                  <a:srgbClr val="FF0000"/>
                </a:solidFill>
              </a:rPr>
              <a:t>Coordination with SA is required</a:t>
            </a:r>
            <a:endParaRPr lang="en-US" dirty="0">
              <a:solidFill>
                <a:srgbClr val="FF0000"/>
              </a:solidFill>
            </a:endParaRPr>
          </a:p>
          <a:p>
            <a:pPr lvl="1" fontAlgn="auto" hangingPunct="1"/>
            <a:r>
              <a:rPr lang="en-GB" dirty="0"/>
              <a:t>The objective can be updated with further details based on the outcome of the above down-selection </a:t>
            </a:r>
            <a:endParaRPr lang="en-US" dirty="0"/>
          </a:p>
          <a:p>
            <a:pPr fontAlgn="auto" hangingPunct="1"/>
            <a:r>
              <a:rPr lang="en-GB" sz="2200" dirty="0"/>
              <a:t>Support of semi-persistent scheduling for NB-IoT-NTN for DL and UL data transmission for voice packets [RAN2, RAN1]</a:t>
            </a:r>
            <a:endParaRPr lang="en-US" sz="2200" dirty="0"/>
          </a:p>
          <a:p>
            <a:pPr fontAlgn="auto" hangingPunct="1"/>
            <a:r>
              <a:rPr lang="en-GB" sz="2200" dirty="0"/>
              <a:t>Support of necessary modifications to RRC connection setup procedure for NB-IoT-NTN [RAN2]  </a:t>
            </a:r>
            <a:endParaRPr lang="en-US" sz="2200" dirty="0"/>
          </a:p>
          <a:p>
            <a:pPr fontAlgn="auto" hangingPunct="1"/>
            <a:r>
              <a:rPr lang="en-GB" sz="2200" dirty="0"/>
              <a:t>Support of necessary modifications for emergency call for voice over NB-IoT-NTN [RAN2]</a:t>
            </a:r>
            <a:endParaRPr lang="en-US" sz="2200" dirty="0"/>
          </a:p>
          <a:p>
            <a:pPr fontAlgn="auto" hangingPunct="1"/>
            <a:r>
              <a:rPr lang="en-GB" sz="2200" dirty="0"/>
              <a:t>Study and if feasible, specify UE transmit power higher than PC1 (e.g. up to 37dBm) for NB-IoT-NTN [RAN4] </a:t>
            </a:r>
            <a:endParaRPr lang="en-US" sz="2200" dirty="0"/>
          </a:p>
          <a:p>
            <a:pPr fontAlgn="auto" hangingPunct="1"/>
            <a:r>
              <a:rPr lang="en-GB" sz="2200" dirty="0"/>
              <a:t>Note: The enhancements to support voice over NB-IoT-NTN via GSO in this work item may be also applicable to NGSO cases without additional specification enhancements</a:t>
            </a:r>
            <a:endParaRPr lang="en-US" sz="2200" dirty="0"/>
          </a:p>
          <a:p>
            <a:pPr fontAlgn="auto" hangingPunct="1"/>
            <a:r>
              <a:rPr lang="en-GB" sz="2200" dirty="0">
                <a:solidFill>
                  <a:srgbClr val="FF0000"/>
                </a:solidFill>
              </a:rPr>
              <a:t>Note: Coordination with SA4 is expected</a:t>
            </a:r>
            <a:endParaRPr lang="en-US" sz="2200" dirty="0">
              <a:solidFill>
                <a:srgbClr val="FF0000"/>
              </a:solidFill>
            </a:endParaRPr>
          </a:p>
          <a:p>
            <a:pPr marL="0" indent="0">
              <a:buNone/>
            </a:pPr>
            <a:endParaRPr lang="en-US" dirty="0"/>
          </a:p>
          <a:p>
            <a:endParaRPr lang="en-US" sz="2800" dirty="0"/>
          </a:p>
        </p:txBody>
      </p:sp>
    </p:spTree>
    <p:extLst>
      <p:ext uri="{BB962C8B-B14F-4D97-AF65-F5344CB8AC3E}">
        <p14:creationId xmlns:p14="http://schemas.microsoft.com/office/powerpoint/2010/main" val="241756396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6A45E-1F93-8738-8E47-2C4B89129BF5}"/>
              </a:ext>
            </a:extLst>
          </p:cNvPr>
          <p:cNvSpPr>
            <a:spLocks noGrp="1"/>
          </p:cNvSpPr>
          <p:nvPr>
            <p:ph type="title"/>
          </p:nvPr>
        </p:nvSpPr>
        <p:spPr/>
        <p:txBody>
          <a:bodyPr/>
          <a:lstStyle/>
          <a:p>
            <a:r>
              <a:rPr lang="en-US" dirty="0"/>
              <a:t>Rel-20 ISAC for NR </a:t>
            </a:r>
            <a:r>
              <a:rPr lang="en-US" sz="2400" dirty="0"/>
              <a:t>(SA relevant objectives) </a:t>
            </a:r>
            <a:endParaRPr lang="en-US" dirty="0"/>
          </a:p>
        </p:txBody>
      </p:sp>
      <p:sp>
        <p:nvSpPr>
          <p:cNvPr id="3" name="Content Placeholder 2">
            <a:extLst>
              <a:ext uri="{FF2B5EF4-FFF2-40B4-BE49-F238E27FC236}">
                <a16:creationId xmlns:a16="http://schemas.microsoft.com/office/drawing/2014/main" id="{99841688-6CC1-6A57-583A-DA4398FEFB95}"/>
              </a:ext>
            </a:extLst>
          </p:cNvPr>
          <p:cNvSpPr>
            <a:spLocks noGrp="1"/>
          </p:cNvSpPr>
          <p:nvPr>
            <p:ph idx="1"/>
          </p:nvPr>
        </p:nvSpPr>
        <p:spPr/>
        <p:txBody>
          <a:bodyPr/>
          <a:lstStyle/>
          <a:p>
            <a:r>
              <a:rPr lang="en-GB" dirty="0"/>
              <a:t>Study the procedures, </a:t>
            </a:r>
            <a:r>
              <a:rPr lang="en-GB" dirty="0" err="1"/>
              <a:t>signaling</a:t>
            </a:r>
            <a:r>
              <a:rPr lang="en-GB" dirty="0"/>
              <a:t> between RAN and CN to support ISAC [RAN3]</a:t>
            </a:r>
            <a:endParaRPr lang="en-US" dirty="0"/>
          </a:p>
          <a:p>
            <a:r>
              <a:rPr lang="en-GB" dirty="0"/>
              <a:t>Study network architecture for </a:t>
            </a:r>
            <a:r>
              <a:rPr lang="en-GB" dirty="0" err="1"/>
              <a:t>gNB</a:t>
            </a:r>
            <a:r>
              <a:rPr lang="en-GB" dirty="0"/>
              <a:t>-based mono-static sensing for UAV sensing target use cases [RAN3]</a:t>
            </a:r>
            <a:endParaRPr lang="en-US" dirty="0"/>
          </a:p>
          <a:p>
            <a:pPr lvl="1"/>
            <a:r>
              <a:rPr lang="en-GB" dirty="0"/>
              <a:t>Applicability to </a:t>
            </a:r>
            <a:r>
              <a:rPr lang="en-GB" dirty="0" err="1"/>
              <a:t>gNB</a:t>
            </a:r>
            <a:r>
              <a:rPr lang="en-GB" dirty="0"/>
              <a:t> bistatic sensing may be considered as part of this network architecture without additional architecture impacts.</a:t>
            </a:r>
            <a:endParaRPr lang="en-US" dirty="0"/>
          </a:p>
          <a:p>
            <a:pPr lvl="1"/>
            <a:r>
              <a:rPr lang="en-US" dirty="0"/>
              <a:t>No inter-</a:t>
            </a:r>
            <a:r>
              <a:rPr lang="en-US" dirty="0" err="1"/>
              <a:t>gNB</a:t>
            </a:r>
            <a:r>
              <a:rPr lang="en-US" dirty="0"/>
              <a:t> coordination will be studied.</a:t>
            </a:r>
          </a:p>
          <a:p>
            <a:pPr lvl="1"/>
            <a:r>
              <a:rPr lang="en-GB" dirty="0">
                <a:solidFill>
                  <a:srgbClr val="FF0000"/>
                </a:solidFill>
              </a:rPr>
              <a:t>Coordination with SA2 as necessary.</a:t>
            </a:r>
            <a:endParaRPr lang="en-US" dirty="0">
              <a:solidFill>
                <a:srgbClr val="FF0000"/>
              </a:solidFill>
            </a:endParaRPr>
          </a:p>
          <a:p>
            <a:endParaRPr lang="en-US" dirty="0"/>
          </a:p>
        </p:txBody>
      </p:sp>
    </p:spTree>
    <p:extLst>
      <p:ext uri="{BB962C8B-B14F-4D97-AF65-F5344CB8AC3E}">
        <p14:creationId xmlns:p14="http://schemas.microsoft.com/office/powerpoint/2010/main" val="58764960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34BA3-C773-A450-3E93-2BF241C7E991}"/>
              </a:ext>
            </a:extLst>
          </p:cNvPr>
          <p:cNvSpPr>
            <a:spLocks noGrp="1"/>
          </p:cNvSpPr>
          <p:nvPr>
            <p:ph type="title"/>
          </p:nvPr>
        </p:nvSpPr>
        <p:spPr/>
        <p:txBody>
          <a:bodyPr/>
          <a:lstStyle/>
          <a:p>
            <a:r>
              <a:rPr lang="en-GB" dirty="0"/>
              <a:t>Rel-20 XR for NR Phase 4 </a:t>
            </a:r>
            <a:r>
              <a:rPr lang="en-US" sz="2400" dirty="0"/>
              <a:t>(SA relevant objectives) </a:t>
            </a:r>
            <a:endParaRPr lang="en-US" dirty="0"/>
          </a:p>
        </p:txBody>
      </p:sp>
      <p:sp>
        <p:nvSpPr>
          <p:cNvPr id="3" name="Content Placeholder 2">
            <a:extLst>
              <a:ext uri="{FF2B5EF4-FFF2-40B4-BE49-F238E27FC236}">
                <a16:creationId xmlns:a16="http://schemas.microsoft.com/office/drawing/2014/main" id="{71FCCA1F-ABEA-F20B-42D9-66B5CC016468}"/>
              </a:ext>
            </a:extLst>
          </p:cNvPr>
          <p:cNvSpPr>
            <a:spLocks noGrp="1"/>
          </p:cNvSpPr>
          <p:nvPr>
            <p:ph idx="1"/>
          </p:nvPr>
        </p:nvSpPr>
        <p:spPr/>
        <p:txBody>
          <a:bodyPr/>
          <a:lstStyle/>
          <a:p>
            <a:pPr lvl="0" fontAlgn="auto" hangingPunct="1"/>
            <a:r>
              <a:rPr lang="en-US" dirty="0"/>
              <a:t>Study the transmission characteristics of mobile AI traffic and specify (if justified) potential enhancements (e.g., mobile AI awareness, PDU set for mobile AI data), for uplink mobile AI traffic by taking into account transmission characteristics of uplink mobile AI traffic [RAN2] </a:t>
            </a:r>
          </a:p>
          <a:p>
            <a:pPr lvl="1" fontAlgn="auto" hangingPunct="1"/>
            <a:r>
              <a:rPr lang="en-US" dirty="0"/>
              <a:t>The study focuses on identifying potential need of RAN protocol enhancements based on mobile AI traffic characteristics. </a:t>
            </a:r>
          </a:p>
          <a:p>
            <a:pPr lvl="1" fontAlgn="auto" hangingPunct="1"/>
            <a:r>
              <a:rPr lang="en-US" dirty="0"/>
              <a:t>NOTE: Checkpoint in RAN#113 to determine whether we do normative work and the potential scope of normative work and on TU allocation (if needed).</a:t>
            </a:r>
          </a:p>
          <a:p>
            <a:pPr fontAlgn="auto" hangingPunct="1"/>
            <a:r>
              <a:rPr lang="en-US" dirty="0"/>
              <a:t>Specify coordination between </a:t>
            </a:r>
            <a:r>
              <a:rPr lang="en-US" dirty="0" err="1"/>
              <a:t>gNB</a:t>
            </a:r>
            <a:r>
              <a:rPr lang="en-US" dirty="0"/>
              <a:t> and CN to enable/disable N3 interface delay measurement from CN to </a:t>
            </a:r>
            <a:r>
              <a:rPr lang="en-US" dirty="0" err="1"/>
              <a:t>gNB</a:t>
            </a:r>
            <a:r>
              <a:rPr lang="en-US" dirty="0"/>
              <a:t>, for better latency guarantee [RAN3]</a:t>
            </a:r>
          </a:p>
          <a:p>
            <a:pPr lvl="1" fontAlgn="auto" hangingPunct="1"/>
            <a:r>
              <a:rPr lang="en-US" dirty="0">
                <a:solidFill>
                  <a:srgbClr val="FF0000"/>
                </a:solidFill>
              </a:rPr>
              <a:t>NOTE: Coordinate with SA2 when needed.</a:t>
            </a:r>
          </a:p>
          <a:p>
            <a:endParaRPr lang="en-US" dirty="0"/>
          </a:p>
        </p:txBody>
      </p:sp>
    </p:spTree>
    <p:extLst>
      <p:ext uri="{BB962C8B-B14F-4D97-AF65-F5344CB8AC3E}">
        <p14:creationId xmlns:p14="http://schemas.microsoft.com/office/powerpoint/2010/main" val="2049216396"/>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B77E7-C8AF-2189-C139-4B31B18F54DC}"/>
              </a:ext>
            </a:extLst>
          </p:cNvPr>
          <p:cNvSpPr>
            <a:spLocks noGrp="1"/>
          </p:cNvSpPr>
          <p:nvPr>
            <p:ph type="title"/>
          </p:nvPr>
        </p:nvSpPr>
        <p:spPr/>
        <p:txBody>
          <a:bodyPr/>
          <a:lstStyle/>
          <a:p>
            <a:r>
              <a:rPr lang="en-US" dirty="0"/>
              <a:t>Rel-20 Data collection for SON/MDT </a:t>
            </a:r>
            <a:r>
              <a:rPr lang="en-US" sz="2400" dirty="0"/>
              <a:t>(SA relevant objectives)</a:t>
            </a:r>
            <a:endParaRPr lang="en-US" dirty="0"/>
          </a:p>
        </p:txBody>
      </p:sp>
      <p:sp>
        <p:nvSpPr>
          <p:cNvPr id="3" name="Content Placeholder 2">
            <a:extLst>
              <a:ext uri="{FF2B5EF4-FFF2-40B4-BE49-F238E27FC236}">
                <a16:creationId xmlns:a16="http://schemas.microsoft.com/office/drawing/2014/main" id="{1414C1B9-7621-CD5B-8E3B-3F9407B61C26}"/>
              </a:ext>
            </a:extLst>
          </p:cNvPr>
          <p:cNvSpPr>
            <a:spLocks noGrp="1"/>
          </p:cNvSpPr>
          <p:nvPr>
            <p:ph idx="1"/>
          </p:nvPr>
        </p:nvSpPr>
        <p:spPr/>
        <p:txBody>
          <a:bodyPr/>
          <a:lstStyle/>
          <a:p>
            <a:r>
              <a:rPr lang="en-US" dirty="0"/>
              <a:t>The objective of this work item is to specify data collection enhancement in NR standalone for SON/MDT purpose. The specific objectives of this work item are:</a:t>
            </a:r>
          </a:p>
          <a:p>
            <a:pPr lvl="1"/>
            <a:r>
              <a:rPr lang="en-US" dirty="0"/>
              <a:t>MRO enhancement for R19 mobility mechanisms, including inter-CU LTM and intra-CU conditional LTM [RAN3, RAN2]:</a:t>
            </a:r>
          </a:p>
          <a:p>
            <a:pPr lvl="2"/>
            <a:r>
              <a:rPr lang="en-US" dirty="0"/>
              <a:t>Specification of the inter-node information exchange, including possible enhancements on the existing interfaces [RAN3]</a:t>
            </a:r>
          </a:p>
          <a:p>
            <a:pPr lvl="2"/>
            <a:r>
              <a:rPr lang="en-US" dirty="0"/>
              <a:t>Identify and specify necessary UE reporting to enhance the mobility parameter tuning [RAN2]</a:t>
            </a:r>
          </a:p>
          <a:p>
            <a:r>
              <a:rPr lang="en-US" dirty="0">
                <a:solidFill>
                  <a:srgbClr val="FF0000"/>
                </a:solidFill>
              </a:rPr>
              <a:t>If needed, co-operate with RAN1, SA5.</a:t>
            </a:r>
          </a:p>
          <a:p>
            <a:endParaRPr lang="en-US" dirty="0"/>
          </a:p>
        </p:txBody>
      </p:sp>
    </p:spTree>
    <p:extLst>
      <p:ext uri="{BB962C8B-B14F-4D97-AF65-F5344CB8AC3E}">
        <p14:creationId xmlns:p14="http://schemas.microsoft.com/office/powerpoint/2010/main" val="14987437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57C3C2B-87FB-4043-8FD9-684667CDD53A}"/>
              </a:ext>
            </a:extLst>
          </p:cNvPr>
          <p:cNvSpPr>
            <a:spLocks noGrp="1"/>
          </p:cNvSpPr>
          <p:nvPr>
            <p:ph type="title"/>
          </p:nvPr>
        </p:nvSpPr>
        <p:spPr/>
        <p:txBody>
          <a:bodyPr/>
          <a:lstStyle/>
          <a:p>
            <a:r>
              <a:rPr lang="en-US" dirty="0"/>
              <a:t>Outline</a:t>
            </a:r>
          </a:p>
        </p:txBody>
      </p:sp>
      <p:sp>
        <p:nvSpPr>
          <p:cNvPr id="3" name="내용 개체 틀 2">
            <a:extLst>
              <a:ext uri="{FF2B5EF4-FFF2-40B4-BE49-F238E27FC236}">
                <a16:creationId xmlns:a16="http://schemas.microsoft.com/office/drawing/2014/main" id="{391283AF-B9F1-4723-A99C-6E97F7685869}"/>
              </a:ext>
            </a:extLst>
          </p:cNvPr>
          <p:cNvSpPr>
            <a:spLocks noGrp="1"/>
          </p:cNvSpPr>
          <p:nvPr>
            <p:ph idx="1"/>
          </p:nvPr>
        </p:nvSpPr>
        <p:spPr/>
        <p:txBody>
          <a:bodyPr/>
          <a:lstStyle/>
          <a:p>
            <a:pPr marL="539750" lvl="0" indent="-539750">
              <a:spcBef>
                <a:spcPts val="600"/>
              </a:spcBef>
              <a:spcAft>
                <a:spcPts val="600"/>
              </a:spcAft>
            </a:pPr>
            <a:r>
              <a:rPr lang="en-US" sz="3200" dirty="0"/>
              <a:t>TSG RAN project update</a:t>
            </a:r>
          </a:p>
          <a:p>
            <a:pPr marL="539750" indent="-539750">
              <a:spcBef>
                <a:spcPts val="600"/>
              </a:spcBef>
              <a:spcAft>
                <a:spcPts val="600"/>
              </a:spcAft>
            </a:pPr>
            <a:r>
              <a:rPr lang="en-US" sz="3200" dirty="0"/>
              <a:t>ITU matters</a:t>
            </a:r>
          </a:p>
          <a:p>
            <a:pPr marL="539750" indent="-539750">
              <a:spcBef>
                <a:spcPts val="600"/>
              </a:spcBef>
              <a:spcAft>
                <a:spcPts val="600"/>
              </a:spcAft>
            </a:pPr>
            <a:r>
              <a:rPr lang="en-US" sz="3200" dirty="0"/>
              <a:t>Other matters</a:t>
            </a:r>
          </a:p>
        </p:txBody>
      </p:sp>
    </p:spTree>
    <p:extLst>
      <p:ext uri="{BB962C8B-B14F-4D97-AF65-F5344CB8AC3E}">
        <p14:creationId xmlns:p14="http://schemas.microsoft.com/office/powerpoint/2010/main" val="309598549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CFF6E-C6E0-C860-043D-2180BD0C3C01}"/>
              </a:ext>
            </a:extLst>
          </p:cNvPr>
          <p:cNvSpPr>
            <a:spLocks noGrp="1"/>
          </p:cNvSpPr>
          <p:nvPr>
            <p:ph type="title"/>
          </p:nvPr>
        </p:nvSpPr>
        <p:spPr/>
        <p:txBody>
          <a:bodyPr/>
          <a:lstStyle/>
          <a:p>
            <a:r>
              <a:rPr lang="en-US" dirty="0"/>
              <a:t>Rel-20 Ambient IoT </a:t>
            </a:r>
            <a:r>
              <a:rPr lang="en-US" sz="2400" dirty="0"/>
              <a:t>(Study Item high level summary)</a:t>
            </a:r>
            <a:endParaRPr lang="en-US" dirty="0"/>
          </a:p>
        </p:txBody>
      </p:sp>
      <p:sp>
        <p:nvSpPr>
          <p:cNvPr id="3" name="Content Placeholder 2">
            <a:extLst>
              <a:ext uri="{FF2B5EF4-FFF2-40B4-BE49-F238E27FC236}">
                <a16:creationId xmlns:a16="http://schemas.microsoft.com/office/drawing/2014/main" id="{8A5573AE-889D-4E55-D79D-0254C4D80F72}"/>
              </a:ext>
            </a:extLst>
          </p:cNvPr>
          <p:cNvSpPr>
            <a:spLocks noGrp="1"/>
          </p:cNvSpPr>
          <p:nvPr>
            <p:ph idx="1"/>
          </p:nvPr>
        </p:nvSpPr>
        <p:spPr/>
        <p:txBody>
          <a:bodyPr/>
          <a:lstStyle/>
          <a:p>
            <a:r>
              <a:rPr lang="en-US" dirty="0"/>
              <a:t>Study necessary and feasible changes to the Rel-19 A-IoT specifications to support A-IoT in outdoor scenarios</a:t>
            </a:r>
          </a:p>
          <a:p>
            <a:pPr lvl="1"/>
            <a:r>
              <a:rPr lang="en-US" dirty="0"/>
              <a:t>Deployment scenario 4 with topology 1</a:t>
            </a:r>
          </a:p>
          <a:p>
            <a:pPr lvl="1"/>
            <a:r>
              <a:rPr lang="en-US" dirty="0"/>
              <a:t>Traffic types DO-DTT, DT, DO-A</a:t>
            </a:r>
          </a:p>
          <a:p>
            <a:r>
              <a:rPr lang="en-US" dirty="0"/>
              <a:t>RAN#109 to decide whether to include an objective on positioning / proximity determination in the scope for Rel-20 study item</a:t>
            </a:r>
          </a:p>
          <a:p>
            <a:pPr lvl="1"/>
            <a:endParaRPr lang="en-US" dirty="0"/>
          </a:p>
          <a:p>
            <a:r>
              <a:rPr lang="en-US" dirty="0"/>
              <a:t>Above is only a summary of the Rel-20 Ambient IoT study item objectives</a:t>
            </a:r>
          </a:p>
          <a:p>
            <a:pPr lvl="1"/>
            <a:r>
              <a:rPr lang="en-US" dirty="0"/>
              <a:t>Full list of objectives can be found in RP-251877</a:t>
            </a:r>
          </a:p>
        </p:txBody>
      </p:sp>
    </p:spTree>
    <p:extLst>
      <p:ext uri="{BB962C8B-B14F-4D97-AF65-F5344CB8AC3E}">
        <p14:creationId xmlns:p14="http://schemas.microsoft.com/office/powerpoint/2010/main" val="213984592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706E7-3141-B3CF-D70D-D234EEAEEF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A4FF1A-1ECC-6522-F22A-9D7FD9F3B4FE}"/>
              </a:ext>
            </a:extLst>
          </p:cNvPr>
          <p:cNvSpPr>
            <a:spLocks noGrp="1"/>
          </p:cNvSpPr>
          <p:nvPr>
            <p:ph type="title"/>
          </p:nvPr>
        </p:nvSpPr>
        <p:spPr/>
        <p:txBody>
          <a:bodyPr/>
          <a:lstStyle/>
          <a:p>
            <a:r>
              <a:rPr lang="en-US" dirty="0"/>
              <a:t>Rel-20 Ambient IoT </a:t>
            </a:r>
            <a:r>
              <a:rPr lang="en-US" sz="2400" dirty="0"/>
              <a:t>(Work Item high level summary)</a:t>
            </a:r>
            <a:endParaRPr lang="en-US" dirty="0"/>
          </a:p>
        </p:txBody>
      </p:sp>
      <p:sp>
        <p:nvSpPr>
          <p:cNvPr id="3" name="Content Placeholder 2">
            <a:extLst>
              <a:ext uri="{FF2B5EF4-FFF2-40B4-BE49-F238E27FC236}">
                <a16:creationId xmlns:a16="http://schemas.microsoft.com/office/drawing/2014/main" id="{CD9200B6-22D2-9B6E-A35A-BD220B222BA4}"/>
              </a:ext>
            </a:extLst>
          </p:cNvPr>
          <p:cNvSpPr>
            <a:spLocks noGrp="1"/>
          </p:cNvSpPr>
          <p:nvPr>
            <p:ph idx="1"/>
          </p:nvPr>
        </p:nvSpPr>
        <p:spPr/>
        <p:txBody>
          <a:bodyPr/>
          <a:lstStyle/>
          <a:p>
            <a:r>
              <a:rPr lang="en-US" dirty="0"/>
              <a:t>Specify necessary support for active Device(s) 2b, taking the Rel-19 specifications as the starting point, in indoor scenarios</a:t>
            </a:r>
          </a:p>
          <a:p>
            <a:pPr lvl="1"/>
            <a:r>
              <a:rPr lang="en-US" dirty="0"/>
              <a:t>Deployment scenario 1 with topology 1, according to D1T1-C</a:t>
            </a:r>
          </a:p>
          <a:p>
            <a:pPr lvl="1"/>
            <a:r>
              <a:rPr lang="en-US" dirty="0"/>
              <a:t>Traffic types DO-DTT, DT, DO-A</a:t>
            </a:r>
          </a:p>
          <a:p>
            <a:r>
              <a:rPr lang="en-US" dirty="0"/>
              <a:t>Specify support for Deployment Scenario 2 with Topology 2 with intermediate UE as Reader</a:t>
            </a:r>
          </a:p>
          <a:p>
            <a:pPr lvl="1"/>
            <a:r>
              <a:rPr lang="en-US" dirty="0"/>
              <a:t>According to D2T2-B for Device 1 </a:t>
            </a:r>
          </a:p>
          <a:p>
            <a:pPr lvl="1"/>
            <a:r>
              <a:rPr lang="en-US" dirty="0"/>
              <a:t>According to D2T2-C for active Device(s)</a:t>
            </a:r>
          </a:p>
          <a:p>
            <a:pPr lvl="1"/>
            <a:r>
              <a:rPr lang="en-US" dirty="0"/>
              <a:t>Traffic types DO-DTT and DT, and DO-A (only for active Device(s))</a:t>
            </a:r>
          </a:p>
          <a:p>
            <a:endParaRPr lang="en-US" dirty="0"/>
          </a:p>
          <a:p>
            <a:r>
              <a:rPr lang="en-US" dirty="0"/>
              <a:t>Above is only a summary of the Rel-20 Ambient IoT work item objectives</a:t>
            </a:r>
          </a:p>
          <a:p>
            <a:pPr lvl="1"/>
            <a:r>
              <a:rPr lang="en-US" dirty="0"/>
              <a:t>Full list of objectives can be found in RP-251877</a:t>
            </a:r>
          </a:p>
          <a:p>
            <a:endParaRPr lang="en-US" dirty="0"/>
          </a:p>
        </p:txBody>
      </p:sp>
    </p:spTree>
    <p:extLst>
      <p:ext uri="{BB962C8B-B14F-4D97-AF65-F5344CB8AC3E}">
        <p14:creationId xmlns:p14="http://schemas.microsoft.com/office/powerpoint/2010/main" val="245575264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076D2C27-D390-4028-B84D-AAAD597E3269}"/>
              </a:ext>
            </a:extLst>
          </p:cNvPr>
          <p:cNvSpPr>
            <a:spLocks noGrp="1"/>
          </p:cNvSpPr>
          <p:nvPr>
            <p:ph type="title"/>
          </p:nvPr>
        </p:nvSpPr>
        <p:spPr/>
        <p:txBody>
          <a:bodyPr/>
          <a:lstStyle/>
          <a:p>
            <a:pPr marL="539750" lvl="0" indent="-539750">
              <a:spcBef>
                <a:spcPts val="600"/>
              </a:spcBef>
              <a:spcAft>
                <a:spcPts val="600"/>
              </a:spcAft>
            </a:pPr>
            <a:r>
              <a:rPr lang="en-US" dirty="0"/>
              <a:t>TSG RAN Project Update</a:t>
            </a:r>
          </a:p>
        </p:txBody>
      </p:sp>
    </p:spTree>
    <p:extLst>
      <p:ext uri="{BB962C8B-B14F-4D97-AF65-F5344CB8AC3E}">
        <p14:creationId xmlns:p14="http://schemas.microsoft.com/office/powerpoint/2010/main" val="386860720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EC56DAA9-E668-493E-90F1-58E19D03E9E5}"/>
              </a:ext>
            </a:extLst>
          </p:cNvPr>
          <p:cNvSpPr>
            <a:spLocks noGrp="1"/>
          </p:cNvSpPr>
          <p:nvPr>
            <p:ph type="title"/>
          </p:nvPr>
        </p:nvSpPr>
        <p:spPr/>
        <p:txBody>
          <a:bodyPr/>
          <a:lstStyle/>
          <a:p>
            <a:r>
              <a:rPr lang="en-US" dirty="0"/>
              <a:t>Rel-20 5G-Adv RAN1/RAN2/RAN3 Package</a:t>
            </a:r>
          </a:p>
        </p:txBody>
      </p:sp>
      <p:sp>
        <p:nvSpPr>
          <p:cNvPr id="4" name="내용 개체 틀 3">
            <a:extLst>
              <a:ext uri="{FF2B5EF4-FFF2-40B4-BE49-F238E27FC236}">
                <a16:creationId xmlns:a16="http://schemas.microsoft.com/office/drawing/2014/main" id="{E07FBB6A-8F22-4243-9C53-49E8647CA5FA}"/>
              </a:ext>
            </a:extLst>
          </p:cNvPr>
          <p:cNvSpPr>
            <a:spLocks noGrp="1"/>
          </p:cNvSpPr>
          <p:nvPr>
            <p:ph idx="1"/>
          </p:nvPr>
        </p:nvSpPr>
        <p:spPr/>
        <p:txBody>
          <a:bodyPr/>
          <a:lstStyle/>
          <a:p>
            <a:r>
              <a:rPr lang="en-US" sz="2000" dirty="0"/>
              <a:t>RAN#108 discussed and approved the following Rel-20 work/study items</a:t>
            </a:r>
          </a:p>
          <a:p>
            <a:pPr lvl="1" defTabSz="1085850"/>
            <a:r>
              <a:rPr lang="en-US" sz="1800" dirty="0"/>
              <a:t>(RAN1-led) RP‑251870	New WI: AI/ML for NR air interface enhancements 	</a:t>
            </a:r>
          </a:p>
          <a:p>
            <a:pPr lvl="1" defTabSz="1085850"/>
            <a:r>
              <a:rPr lang="en-US" sz="1800" dirty="0"/>
              <a:t>(RAN1-led) RP‑251856	New WI: NR MIMO Phase 6		</a:t>
            </a:r>
          </a:p>
          <a:p>
            <a:pPr lvl="1" defTabSz="1085850"/>
            <a:r>
              <a:rPr lang="en-US" sz="1800" dirty="0"/>
              <a:t>(RAN1-led) RP‑251862	New WI: NR coverage enhancements Phase 3	</a:t>
            </a:r>
          </a:p>
          <a:p>
            <a:pPr lvl="1" defTabSz="1085850"/>
            <a:r>
              <a:rPr lang="en-US" sz="1800" dirty="0"/>
              <a:t>(RAN1-led) RP‑251863	New SI: Study GNSS resilient NR-NTN operation</a:t>
            </a:r>
          </a:p>
          <a:p>
            <a:pPr lvl="1" defTabSz="1085850"/>
            <a:r>
              <a:rPr lang="en-US" sz="1800" dirty="0"/>
              <a:t>(RAN1-led) RP‑251861	New SI: Study on Integrated Sensing And Communication (ISAC) for NR</a:t>
            </a:r>
          </a:p>
          <a:p>
            <a:pPr lvl="1" defTabSz="1085850"/>
            <a:r>
              <a:rPr lang="en-US" sz="1800" dirty="0"/>
              <a:t>(RAN2-led) RP‑251864	New WI: Artificial Intelligence (AI)/Machine Learning (ML) for mobility in NR</a:t>
            </a:r>
          </a:p>
          <a:p>
            <a:pPr lvl="1" defTabSz="1085850"/>
            <a:r>
              <a:rPr lang="en-US" sz="1800" dirty="0"/>
              <a:t>(RAN2-led) RP‑251867	New WI: Non-Terrestrial Networks (NTN) for Internet of Things (IoT) Phase 4</a:t>
            </a:r>
          </a:p>
          <a:p>
            <a:pPr lvl="1" defTabSz="1085850"/>
            <a:r>
              <a:rPr lang="en-US" sz="1800" dirty="0"/>
              <a:t>(RAN2-led) RP‑251865	New WI: NR mobility enhancements Phase 5	</a:t>
            </a:r>
          </a:p>
          <a:p>
            <a:pPr lvl="1" defTabSz="1085850"/>
            <a:r>
              <a:rPr lang="en-US" sz="1800" dirty="0"/>
              <a:t>(RAN2-led) RP‑251866	New WI: XR (</a:t>
            </a:r>
            <a:r>
              <a:rPr lang="en-US" sz="1800" dirty="0" err="1"/>
              <a:t>eXtended</a:t>
            </a:r>
            <a:r>
              <a:rPr lang="en-US" sz="1800" dirty="0"/>
              <a:t> Reality) for NR Phase 4	</a:t>
            </a:r>
          </a:p>
          <a:p>
            <a:pPr lvl="1" defTabSz="1085850"/>
            <a:r>
              <a:rPr lang="en-US" sz="1800" dirty="0"/>
              <a:t>(RAN2-led) RP‑251878	New WI: E-UTRA TN to NR NTN handover enhancements</a:t>
            </a:r>
          </a:p>
          <a:p>
            <a:pPr lvl="1" defTabSz="1085850"/>
            <a:r>
              <a:rPr lang="en-US" sz="1800" dirty="0"/>
              <a:t>(RAN3-led) RP‑251868	New SI: Study on Artificial Intelligence (AI)/Machine Learning (ML) for NG-RAN Phase 3</a:t>
            </a:r>
          </a:p>
          <a:p>
            <a:pPr lvl="1" defTabSz="1085850"/>
            <a:r>
              <a:rPr lang="en-US" sz="1800" dirty="0"/>
              <a:t>(RAN3-led) RP‑251869	New WI: Data collection for SON /MDT in NR Phase 5</a:t>
            </a:r>
          </a:p>
          <a:p>
            <a:pPr defTabSz="1085850"/>
            <a:r>
              <a:rPr lang="en-US" sz="2000" dirty="0"/>
              <a:t>In addition, work &amp; study item on Rel-20 Ambient IoT is to be approved after the RAN report to SA</a:t>
            </a:r>
          </a:p>
          <a:p>
            <a:pPr lvl="1" defTabSz="1085850"/>
            <a:r>
              <a:rPr lang="en-US" sz="1800" dirty="0"/>
              <a:t>Study item is to focus on enhancements for outdoor scenarios with active Ambient IoT devices</a:t>
            </a:r>
          </a:p>
          <a:p>
            <a:pPr lvl="1" defTabSz="1085850"/>
            <a:r>
              <a:rPr lang="en-US" sz="1800" dirty="0"/>
              <a:t>Work item is to focus on enhancements for indoor scenarios  for Ambient IoT</a:t>
            </a:r>
          </a:p>
        </p:txBody>
      </p:sp>
    </p:spTree>
    <p:extLst>
      <p:ext uri="{BB962C8B-B14F-4D97-AF65-F5344CB8AC3E}">
        <p14:creationId xmlns:p14="http://schemas.microsoft.com/office/powerpoint/2010/main" val="417665545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6D773-213E-A923-E479-1A0BC5A730A4}"/>
            </a:ext>
          </a:extLst>
        </p:cNvPr>
        <p:cNvGrpSpPr/>
        <p:nvPr/>
      </p:nvGrpSpPr>
      <p:grpSpPr>
        <a:xfrm>
          <a:off x="0" y="0"/>
          <a:ext cx="0" cy="0"/>
          <a:chOff x="0" y="0"/>
          <a:chExt cx="0" cy="0"/>
        </a:xfrm>
      </p:grpSpPr>
      <p:sp>
        <p:nvSpPr>
          <p:cNvPr id="3" name="제목 2">
            <a:extLst>
              <a:ext uri="{FF2B5EF4-FFF2-40B4-BE49-F238E27FC236}">
                <a16:creationId xmlns:a16="http://schemas.microsoft.com/office/drawing/2014/main" id="{62F33B8B-5F09-C5FE-4E7D-D011D7E7CF9C}"/>
              </a:ext>
            </a:extLst>
          </p:cNvPr>
          <p:cNvSpPr>
            <a:spLocks noGrp="1"/>
          </p:cNvSpPr>
          <p:nvPr>
            <p:ph type="title"/>
          </p:nvPr>
        </p:nvSpPr>
        <p:spPr/>
        <p:txBody>
          <a:bodyPr/>
          <a:lstStyle/>
          <a:p>
            <a:r>
              <a:rPr lang="en-US" dirty="0"/>
              <a:t>Rel-20 5G-Adv RAN4 Package</a:t>
            </a:r>
          </a:p>
        </p:txBody>
      </p:sp>
      <p:sp>
        <p:nvSpPr>
          <p:cNvPr id="4" name="내용 개체 틀 3">
            <a:extLst>
              <a:ext uri="{FF2B5EF4-FFF2-40B4-BE49-F238E27FC236}">
                <a16:creationId xmlns:a16="http://schemas.microsoft.com/office/drawing/2014/main" id="{2FD5FADD-F80B-D2C2-0225-7E83349C93D1}"/>
              </a:ext>
            </a:extLst>
          </p:cNvPr>
          <p:cNvSpPr>
            <a:spLocks noGrp="1"/>
          </p:cNvSpPr>
          <p:nvPr>
            <p:ph idx="1"/>
          </p:nvPr>
        </p:nvSpPr>
        <p:spPr/>
        <p:txBody>
          <a:bodyPr/>
          <a:lstStyle/>
          <a:p>
            <a:r>
              <a:rPr lang="en-US" dirty="0"/>
              <a:t>RAN4 Rel-20 5G-Adv package will be finalized in RAN#109</a:t>
            </a:r>
          </a:p>
          <a:p>
            <a:r>
              <a:rPr lang="en-US" dirty="0"/>
              <a:t>RAN#108 agreed on the first order TU allocation across different Rel-20 RAN4 topics and high level work scope on </a:t>
            </a:r>
          </a:p>
          <a:p>
            <a:pPr lvl="1"/>
            <a:r>
              <a:rPr lang="en-US" dirty="0"/>
              <a:t>UE RF centric evolution, BS RF centric evolution</a:t>
            </a:r>
          </a:p>
          <a:p>
            <a:pPr lvl="1"/>
            <a:r>
              <a:rPr lang="en-US" dirty="0"/>
              <a:t>UE OTA enhancement</a:t>
            </a:r>
          </a:p>
          <a:p>
            <a:pPr lvl="1"/>
            <a:r>
              <a:rPr lang="en-US" dirty="0"/>
              <a:t>RRM enhancement</a:t>
            </a:r>
          </a:p>
          <a:p>
            <a:pPr lvl="1"/>
            <a:r>
              <a:rPr lang="en-US" dirty="0"/>
              <a:t>Demodulation performance evolution</a:t>
            </a:r>
          </a:p>
          <a:p>
            <a:pPr lvl="1"/>
            <a:r>
              <a:rPr lang="en-US" dirty="0"/>
              <a:t>NTN enhancements</a:t>
            </a:r>
          </a:p>
          <a:p>
            <a:pPr lvl="1"/>
            <a:r>
              <a:rPr lang="en-US" dirty="0"/>
              <a:t>Cross RF and baseband topics </a:t>
            </a:r>
          </a:p>
        </p:txBody>
      </p:sp>
    </p:spTree>
    <p:extLst>
      <p:ext uri="{BB962C8B-B14F-4D97-AF65-F5344CB8AC3E}">
        <p14:creationId xmlns:p14="http://schemas.microsoft.com/office/powerpoint/2010/main" val="387429123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7721D-CC53-1BAB-3F0B-EABE43D19430}"/>
            </a:ext>
          </a:extLst>
        </p:cNvPr>
        <p:cNvGrpSpPr/>
        <p:nvPr/>
      </p:nvGrpSpPr>
      <p:grpSpPr>
        <a:xfrm>
          <a:off x="0" y="0"/>
          <a:ext cx="0" cy="0"/>
          <a:chOff x="0" y="0"/>
          <a:chExt cx="0" cy="0"/>
        </a:xfrm>
      </p:grpSpPr>
      <p:sp>
        <p:nvSpPr>
          <p:cNvPr id="3" name="제목 2">
            <a:extLst>
              <a:ext uri="{FF2B5EF4-FFF2-40B4-BE49-F238E27FC236}">
                <a16:creationId xmlns:a16="http://schemas.microsoft.com/office/drawing/2014/main" id="{ABD99086-B979-B22E-DED4-2266E6D87D84}"/>
              </a:ext>
            </a:extLst>
          </p:cNvPr>
          <p:cNvSpPr>
            <a:spLocks noGrp="1"/>
          </p:cNvSpPr>
          <p:nvPr>
            <p:ph type="title"/>
          </p:nvPr>
        </p:nvSpPr>
        <p:spPr/>
        <p:txBody>
          <a:bodyPr/>
          <a:lstStyle/>
          <a:p>
            <a:r>
              <a:rPr lang="en-GB" dirty="0"/>
              <a:t>Study on 6G Scenarios and Requirements (RAN-led)</a:t>
            </a:r>
            <a:endParaRPr lang="en-US" dirty="0"/>
          </a:p>
        </p:txBody>
      </p:sp>
      <p:sp>
        <p:nvSpPr>
          <p:cNvPr id="4" name="내용 개체 틀 3">
            <a:extLst>
              <a:ext uri="{FF2B5EF4-FFF2-40B4-BE49-F238E27FC236}">
                <a16:creationId xmlns:a16="http://schemas.microsoft.com/office/drawing/2014/main" id="{6EB3722B-A08C-0D4C-4F5E-BDFDD700226C}"/>
              </a:ext>
            </a:extLst>
          </p:cNvPr>
          <p:cNvSpPr>
            <a:spLocks noGrp="1"/>
          </p:cNvSpPr>
          <p:nvPr>
            <p:ph idx="1"/>
          </p:nvPr>
        </p:nvSpPr>
        <p:spPr/>
        <p:txBody>
          <a:bodyPr/>
          <a:lstStyle/>
          <a:p>
            <a:r>
              <a:rPr lang="en-US" dirty="0"/>
              <a:t>Revised SID on 6G Scenarios and requirements was approved in RP-251395</a:t>
            </a:r>
          </a:p>
          <a:p>
            <a:pPr lvl="1"/>
            <a:r>
              <a:rPr lang="en-US" dirty="0"/>
              <a:t>RP‑251395	Revised SID: Study on 6G Scenarios and requirements</a:t>
            </a:r>
          </a:p>
          <a:p>
            <a:r>
              <a:rPr lang="en-US" dirty="0"/>
              <a:t>Text proposal for TR 38.914 in RP-251880 was approved</a:t>
            </a:r>
          </a:p>
          <a:p>
            <a:pPr lvl="1"/>
            <a:r>
              <a:rPr lang="en-US" dirty="0"/>
              <a:t>RP-251880	Text proposal for TR 38.914 on KPIs</a:t>
            </a:r>
          </a:p>
          <a:p>
            <a:r>
              <a:rPr lang="en-US" dirty="0"/>
              <a:t>Skeleton TR 38.914 v0.0.2 for Study on 6G Scenarios and requirements in RP-251819 was agreed</a:t>
            </a:r>
          </a:p>
          <a:p>
            <a:pPr lvl="1"/>
            <a:endParaRPr lang="en-US" dirty="0"/>
          </a:p>
          <a:p>
            <a:r>
              <a:rPr lang="en-US" dirty="0"/>
              <a:t>Additional discussions on 6G RAN study are scheduled in RAN#108 after RAN report to SA</a:t>
            </a:r>
          </a:p>
          <a:p>
            <a:endParaRPr lang="en-US" dirty="0"/>
          </a:p>
        </p:txBody>
      </p:sp>
    </p:spTree>
    <p:extLst>
      <p:ext uri="{BB962C8B-B14F-4D97-AF65-F5344CB8AC3E}">
        <p14:creationId xmlns:p14="http://schemas.microsoft.com/office/powerpoint/2010/main" val="84744439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EFBA2-873D-7B9C-13DC-4CE93F0CD14E}"/>
              </a:ext>
            </a:extLst>
          </p:cNvPr>
          <p:cNvSpPr>
            <a:spLocks noGrp="1"/>
          </p:cNvSpPr>
          <p:nvPr>
            <p:ph type="title"/>
          </p:nvPr>
        </p:nvSpPr>
        <p:spPr/>
        <p:txBody>
          <a:bodyPr/>
          <a:lstStyle/>
          <a:p>
            <a:r>
              <a:rPr lang="en-GB" dirty="0"/>
              <a:t>RAN WG Study Item on 6G</a:t>
            </a:r>
            <a:endParaRPr lang="en-US" dirty="0"/>
          </a:p>
        </p:txBody>
      </p:sp>
      <p:sp>
        <p:nvSpPr>
          <p:cNvPr id="3" name="Content Placeholder 2">
            <a:extLst>
              <a:ext uri="{FF2B5EF4-FFF2-40B4-BE49-F238E27FC236}">
                <a16:creationId xmlns:a16="http://schemas.microsoft.com/office/drawing/2014/main" id="{8D138E38-7232-DE62-FD47-7D14A434400B}"/>
              </a:ext>
            </a:extLst>
          </p:cNvPr>
          <p:cNvSpPr>
            <a:spLocks noGrp="1"/>
          </p:cNvSpPr>
          <p:nvPr>
            <p:ph idx="1"/>
          </p:nvPr>
        </p:nvSpPr>
        <p:spPr/>
        <p:txBody>
          <a:bodyPr/>
          <a:lstStyle/>
          <a:p>
            <a:r>
              <a:rPr lang="en-US" dirty="0"/>
              <a:t>After a lengthy discussion, RAN WG study item on 6G was approved in RP-251881</a:t>
            </a:r>
          </a:p>
          <a:p>
            <a:pPr lvl="1"/>
            <a:r>
              <a:rPr lang="en-US" dirty="0"/>
              <a:t>RP-251881	New SID: Study on 6G Radio</a:t>
            </a:r>
          </a:p>
        </p:txBody>
      </p:sp>
    </p:spTree>
    <p:extLst>
      <p:ext uri="{BB962C8B-B14F-4D97-AF65-F5344CB8AC3E}">
        <p14:creationId xmlns:p14="http://schemas.microsoft.com/office/powerpoint/2010/main" val="100917826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8CB60-4C13-6BB0-40BA-D96B8CBCDD3E}"/>
              </a:ext>
            </a:extLst>
          </p:cNvPr>
          <p:cNvSpPr>
            <a:spLocks noGrp="1"/>
          </p:cNvSpPr>
          <p:nvPr>
            <p:ph type="title"/>
          </p:nvPr>
        </p:nvSpPr>
        <p:spPr/>
        <p:txBody>
          <a:bodyPr/>
          <a:lstStyle/>
          <a:p>
            <a:r>
              <a:rPr lang="en-US" dirty="0"/>
              <a:t>6G Specification Modernization</a:t>
            </a:r>
          </a:p>
        </p:txBody>
      </p:sp>
      <p:sp>
        <p:nvSpPr>
          <p:cNvPr id="3" name="Content Placeholder 2">
            <a:extLst>
              <a:ext uri="{FF2B5EF4-FFF2-40B4-BE49-F238E27FC236}">
                <a16:creationId xmlns:a16="http://schemas.microsoft.com/office/drawing/2014/main" id="{0F0FC8A1-D446-28B6-98FD-F1AE82074753}"/>
              </a:ext>
            </a:extLst>
          </p:cNvPr>
          <p:cNvSpPr>
            <a:spLocks noGrp="1"/>
          </p:cNvSpPr>
          <p:nvPr>
            <p:ph idx="1"/>
          </p:nvPr>
        </p:nvSpPr>
        <p:spPr/>
        <p:txBody>
          <a:bodyPr/>
          <a:lstStyle/>
          <a:p>
            <a:r>
              <a:rPr lang="en-US" dirty="0"/>
              <a:t>The following study item on 6G specification modernization was endorsed</a:t>
            </a:r>
          </a:p>
          <a:p>
            <a:pPr lvl="1"/>
            <a:r>
              <a:rPr lang="en-US" dirty="0"/>
              <a:t>RP‑251810	New SID on Modernization of Specification Format and Procedures for 6G</a:t>
            </a:r>
          </a:p>
        </p:txBody>
      </p:sp>
    </p:spTree>
    <p:extLst>
      <p:ext uri="{BB962C8B-B14F-4D97-AF65-F5344CB8AC3E}">
        <p14:creationId xmlns:p14="http://schemas.microsoft.com/office/powerpoint/2010/main" val="295935453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076D2C27-D390-4028-B84D-AAAD597E3269}"/>
              </a:ext>
            </a:extLst>
          </p:cNvPr>
          <p:cNvSpPr>
            <a:spLocks noGrp="1"/>
          </p:cNvSpPr>
          <p:nvPr>
            <p:ph type="title"/>
          </p:nvPr>
        </p:nvSpPr>
        <p:spPr/>
        <p:txBody>
          <a:bodyPr/>
          <a:lstStyle/>
          <a:p>
            <a:pPr marL="539750" indent="-539750">
              <a:spcBef>
                <a:spcPts val="600"/>
              </a:spcBef>
              <a:spcAft>
                <a:spcPts val="600"/>
              </a:spcAft>
            </a:pPr>
            <a:r>
              <a:rPr lang="en-US" dirty="0"/>
              <a:t>ITU Matters</a:t>
            </a:r>
            <a:endParaRPr lang="en-US" sz="4000" dirty="0"/>
          </a:p>
        </p:txBody>
      </p:sp>
    </p:spTree>
    <p:extLst>
      <p:ext uri="{BB962C8B-B14F-4D97-AF65-F5344CB8AC3E}">
        <p14:creationId xmlns:p14="http://schemas.microsoft.com/office/powerpoint/2010/main" val="277298571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16188</TotalTime>
  <Words>1800</Words>
  <Application>Microsoft Office PowerPoint</Application>
  <PresentationFormat>Widescreen</PresentationFormat>
  <Paragraphs>136</Paragraphs>
  <Slides>21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Aptos</vt:lpstr>
      <vt:lpstr>Arial</vt:lpstr>
      <vt:lpstr>Calibri</vt:lpstr>
      <vt:lpstr>Calibri Light</vt:lpstr>
      <vt:lpstr>Times New Roman</vt:lpstr>
      <vt:lpstr>Office Theme</vt:lpstr>
      <vt:lpstr>Status report of TSG RAN#108</vt:lpstr>
      <vt:lpstr>Outline</vt:lpstr>
      <vt:lpstr>TSG RAN Project Update</vt:lpstr>
      <vt:lpstr>Rel-20 5G-Adv RAN1/RAN2/RAN3 Package</vt:lpstr>
      <vt:lpstr>Rel-20 5G-Adv RAN4 Package</vt:lpstr>
      <vt:lpstr>Study on 6G Scenarios and Requirements (RAN-led)</vt:lpstr>
      <vt:lpstr>RAN WG Study Item on 6G</vt:lpstr>
      <vt:lpstr>6G Specification Modernization</vt:lpstr>
      <vt:lpstr>ITU Matters</vt:lpstr>
      <vt:lpstr>LS to ITU on IMT2030 Minimum TPR</vt:lpstr>
      <vt:lpstr>Other Matters</vt:lpstr>
      <vt:lpstr>PWS over Satellite NG-RAN in Rel-17 and 18</vt:lpstr>
      <vt:lpstr>3GPP / O-RAN</vt:lpstr>
      <vt:lpstr>Questions?</vt:lpstr>
      <vt:lpstr>Rel-20 AI/ML Air Interface (SA relevant objectives) </vt:lpstr>
      <vt:lpstr>Rel-20 NTN for IoT Phase 4 (SA relevant objectives) </vt:lpstr>
      <vt:lpstr>Rel-20 ISAC for NR (SA relevant objectives) </vt:lpstr>
      <vt:lpstr>Rel-20 XR for NR Phase 4 (SA relevant objectives) </vt:lpstr>
      <vt:lpstr>Rel-20 Data collection for SON/MDT (SA relevant objectives)</vt:lpstr>
      <vt:lpstr>Rel-20 Ambient IoT (Study Item high level summary)</vt:lpstr>
      <vt:lpstr>Rel-20 Ambient IoT (Work Item high level 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Younsun Kim</cp:lastModifiedBy>
  <cp:revision>756</cp:revision>
  <dcterms:created xsi:type="dcterms:W3CDTF">2010-02-05T13:52:04Z</dcterms:created>
  <dcterms:modified xsi:type="dcterms:W3CDTF">2025-06-13T05:57:17Z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FLCMData">
    <vt:lpwstr>3635F3DD13608F30A69863BFDF3990FC421A1D5867E96CB30A241A0EEB4E708C1A48533B788F9D813B00F41A79075371697156D004881AD7CECB54AE5614F121</vt:lpwstr>
  </property>
</Properties>
</file>